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61" r:id="rId3"/>
    <p:sldId id="390" r:id="rId4"/>
    <p:sldId id="398" r:id="rId5"/>
    <p:sldId id="397" r:id="rId6"/>
    <p:sldId id="394" r:id="rId7"/>
    <p:sldId id="396" r:id="rId8"/>
    <p:sldId id="395" r:id="rId9"/>
    <p:sldId id="362" r:id="rId10"/>
    <p:sldId id="365" r:id="rId11"/>
    <p:sldId id="364" r:id="rId12"/>
    <p:sldId id="366" r:id="rId13"/>
    <p:sldId id="356" r:id="rId14"/>
    <p:sldId id="391" r:id="rId15"/>
    <p:sldId id="368" r:id="rId16"/>
    <p:sldId id="369" r:id="rId17"/>
    <p:sldId id="370" r:id="rId18"/>
    <p:sldId id="392" r:id="rId19"/>
    <p:sldId id="373" r:id="rId20"/>
    <p:sldId id="374" r:id="rId21"/>
    <p:sldId id="372" r:id="rId22"/>
    <p:sldId id="379" r:id="rId23"/>
    <p:sldId id="393" r:id="rId24"/>
    <p:sldId id="332" r:id="rId25"/>
  </p:sldIdLst>
  <p:sldSz cx="12192000" cy="6858000"/>
  <p:notesSz cx="6792913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6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8895" y="2060216"/>
            <a:ext cx="8928846" cy="1646302"/>
          </a:xfrm>
        </p:spPr>
        <p:txBody>
          <a:bodyPr/>
          <a:lstStyle/>
          <a:p>
            <a:r>
              <a:rPr lang="fr-FR" dirty="0"/>
              <a:t>Réunion d’information </a:t>
            </a:r>
            <a:br>
              <a:rPr lang="fr-FR" dirty="0"/>
            </a:br>
            <a:r>
              <a:rPr lang="fr-FR" dirty="0"/>
              <a:t>Accès en classe de 2nde GT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09ED8E-D9BE-4599-BB9F-31452B7AE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3881500"/>
            <a:ext cx="7766936" cy="1096899"/>
          </a:xfrm>
        </p:spPr>
        <p:txBody>
          <a:bodyPr>
            <a:normAutofit/>
          </a:bodyPr>
          <a:lstStyle/>
          <a:p>
            <a:r>
              <a:rPr lang="fr-FR" sz="2000" dirty="0"/>
              <a:t>Collège Pierre Emmanuel, janvier 2026</a:t>
            </a:r>
          </a:p>
        </p:txBody>
      </p:sp>
    </p:spTree>
    <p:extLst>
      <p:ext uri="{BB962C8B-B14F-4D97-AF65-F5344CB8AC3E}">
        <p14:creationId xmlns:p14="http://schemas.microsoft.com/office/powerpoint/2010/main" val="3114500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267" y="233300"/>
            <a:ext cx="7010400" cy="823151"/>
          </a:xfrm>
        </p:spPr>
        <p:txBody>
          <a:bodyPr/>
          <a:lstStyle/>
          <a:p>
            <a:pPr algn="ctr"/>
            <a:r>
              <a:rPr lang="fr-FR" dirty="0"/>
              <a:t>La classe de 2</a:t>
            </a:r>
            <a:r>
              <a:rPr lang="fr-FR" baseline="30000" dirty="0"/>
              <a:t>nde</a:t>
            </a:r>
            <a:r>
              <a:rPr lang="fr-FR" dirty="0"/>
              <a:t>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09ED8E-D9BE-4599-BB9F-31452B7AE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2733" y="1571094"/>
            <a:ext cx="8017933" cy="4949235"/>
          </a:xfrm>
        </p:spPr>
        <p:txBody>
          <a:bodyPr>
            <a:normAutofit/>
          </a:bodyPr>
          <a:lstStyle/>
          <a:p>
            <a:pPr algn="l"/>
            <a:r>
              <a:rPr lang="fr-FR" sz="2800" dirty="0"/>
              <a:t>De nouvelles méthodes de travail</a:t>
            </a:r>
          </a:p>
          <a:p>
            <a:pPr algn="l"/>
            <a:r>
              <a:rPr lang="fr-FR" sz="2800" dirty="0"/>
              <a:t>	Lycée ouvert la journée en continu</a:t>
            </a:r>
          </a:p>
          <a:p>
            <a:pPr algn="l"/>
            <a:r>
              <a:rPr lang="fr-FR" sz="2800" dirty="0"/>
              <a:t>		Salles de travail ouvertes et accessible</a:t>
            </a:r>
          </a:p>
          <a:p>
            <a:pPr algn="l"/>
            <a:r>
              <a:rPr lang="fr-FR" sz="2800" dirty="0"/>
              <a:t>		CDI à utiliser sans réserve</a:t>
            </a:r>
          </a:p>
          <a:p>
            <a:pPr algn="l"/>
            <a:r>
              <a:rPr lang="fr-FR" sz="2800" dirty="0"/>
              <a:t>		Pas de salle de permanence</a:t>
            </a:r>
          </a:p>
          <a:p>
            <a:pPr algn="l"/>
            <a:r>
              <a:rPr lang="fr-FR" sz="2800" dirty="0"/>
              <a:t>	Autonomie attendue dans la mise au travail</a:t>
            </a:r>
          </a:p>
          <a:p>
            <a:pPr algn="l"/>
            <a:r>
              <a:rPr lang="fr-FR" sz="2800" dirty="0"/>
              <a:t>		</a:t>
            </a:r>
          </a:p>
          <a:p>
            <a:pPr marL="457200" indent="-457200" algn="l">
              <a:buFontTx/>
              <a:buChar char="-"/>
            </a:pPr>
            <a:endParaRPr lang="fr-FR" sz="2800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6425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267" y="233300"/>
            <a:ext cx="7010400" cy="823151"/>
          </a:xfrm>
        </p:spPr>
        <p:txBody>
          <a:bodyPr/>
          <a:lstStyle/>
          <a:p>
            <a:pPr algn="ctr"/>
            <a:r>
              <a:rPr lang="fr-FR" dirty="0"/>
              <a:t>La classe de 2</a:t>
            </a:r>
            <a:r>
              <a:rPr lang="fr-FR" baseline="30000" dirty="0"/>
              <a:t>nde</a:t>
            </a:r>
            <a:r>
              <a:rPr lang="fr-FR" dirty="0"/>
              <a:t>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09ED8E-D9BE-4599-BB9F-31452B7AE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2733" y="1571094"/>
            <a:ext cx="8017933" cy="4949235"/>
          </a:xfrm>
        </p:spPr>
        <p:txBody>
          <a:bodyPr>
            <a:normAutofit/>
          </a:bodyPr>
          <a:lstStyle/>
          <a:p>
            <a:pPr algn="l"/>
            <a:r>
              <a:rPr lang="fr-FR" sz="2800" dirty="0"/>
              <a:t>Une formation longue, complète et exigeante</a:t>
            </a:r>
          </a:p>
          <a:p>
            <a:pPr algn="l"/>
            <a:r>
              <a:rPr lang="fr-FR" sz="2800" dirty="0"/>
              <a:t>	3 année de lycée</a:t>
            </a:r>
          </a:p>
          <a:p>
            <a:pPr algn="l"/>
            <a:r>
              <a:rPr lang="fr-FR" sz="2800" dirty="0"/>
              <a:t>	3 à 8 années d’études supérieures</a:t>
            </a:r>
          </a:p>
          <a:p>
            <a:pPr algn="l"/>
            <a:r>
              <a:rPr lang="fr-FR" sz="2800" dirty="0"/>
              <a:t>	2 heures environ de travail personnel quotidien nécessaire pour réussir</a:t>
            </a:r>
          </a:p>
          <a:p>
            <a:pPr algn="l"/>
            <a:r>
              <a:rPr lang="fr-FR" sz="2800" dirty="0"/>
              <a:t>		Au sein du lycée</a:t>
            </a:r>
          </a:p>
          <a:p>
            <a:pPr algn="l"/>
            <a:r>
              <a:rPr lang="fr-FR" sz="2800" dirty="0"/>
              <a:t>		Au domicile</a:t>
            </a:r>
          </a:p>
          <a:p>
            <a:pPr algn="l"/>
            <a:r>
              <a:rPr lang="fr-FR" sz="2800" dirty="0"/>
              <a:t>		Le cas échéant, à l’internat</a:t>
            </a:r>
          </a:p>
          <a:p>
            <a:pPr algn="l"/>
            <a:r>
              <a:rPr lang="fr-FR" sz="2800" dirty="0"/>
              <a:t>		</a:t>
            </a:r>
          </a:p>
          <a:p>
            <a:pPr marL="457200" indent="-457200" algn="l">
              <a:buFontTx/>
              <a:buChar char="-"/>
            </a:pPr>
            <a:endParaRPr lang="fr-FR" sz="2800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7618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141" y="242265"/>
            <a:ext cx="8776447" cy="823151"/>
          </a:xfrm>
        </p:spPr>
        <p:txBody>
          <a:bodyPr/>
          <a:lstStyle/>
          <a:p>
            <a:pPr algn="ctr"/>
            <a:r>
              <a:rPr lang="fr-FR" dirty="0"/>
              <a:t>Accès à la classe de 2</a:t>
            </a:r>
            <a:r>
              <a:rPr lang="fr-FR" baseline="30000" dirty="0"/>
              <a:t>nde</a:t>
            </a:r>
            <a:r>
              <a:rPr lang="fr-FR" dirty="0"/>
              <a:t> GT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09ED8E-D9BE-4599-BB9F-31452B7AE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2733" y="1571094"/>
            <a:ext cx="8017933" cy="4949235"/>
          </a:xfrm>
        </p:spPr>
        <p:txBody>
          <a:bodyPr>
            <a:normAutofit/>
          </a:bodyPr>
          <a:lstStyle/>
          <a:p>
            <a:pPr algn="l"/>
            <a:r>
              <a:rPr lang="fr-FR" sz="2800" dirty="0"/>
              <a:t>Avis favorable du conseil de classe</a:t>
            </a:r>
          </a:p>
          <a:p>
            <a:pPr algn="l"/>
            <a:r>
              <a:rPr lang="fr-FR" sz="2800" dirty="0"/>
              <a:t>Orientation en 2GT par le chef d’établissement</a:t>
            </a:r>
          </a:p>
          <a:p>
            <a:pPr algn="l"/>
            <a:r>
              <a:rPr lang="fr-FR" sz="2800" dirty="0"/>
              <a:t>	Début juin 2026</a:t>
            </a:r>
          </a:p>
          <a:p>
            <a:pPr algn="l"/>
            <a:r>
              <a:rPr lang="fr-FR" sz="2800" dirty="0"/>
              <a:t>Affectation dans un lycée par la direction académique</a:t>
            </a:r>
          </a:p>
          <a:p>
            <a:pPr algn="l"/>
            <a:r>
              <a:rPr lang="fr-FR" sz="2800" dirty="0"/>
              <a:t>	Fin juin 2026</a:t>
            </a:r>
          </a:p>
          <a:p>
            <a:pPr algn="l"/>
            <a:r>
              <a:rPr lang="fr-FR" sz="2800" dirty="0"/>
              <a:t>Inscription dans le lycée d’affectation</a:t>
            </a:r>
          </a:p>
          <a:p>
            <a:pPr algn="l"/>
            <a:r>
              <a:rPr lang="fr-FR" sz="2800" dirty="0"/>
              <a:t>	Début juillet 2026</a:t>
            </a:r>
          </a:p>
          <a:p>
            <a:pPr algn="l"/>
            <a:r>
              <a:rPr lang="fr-FR" sz="2800" dirty="0"/>
              <a:t>		</a:t>
            </a:r>
          </a:p>
          <a:p>
            <a:pPr marL="457200" indent="-457200" algn="l">
              <a:buFontTx/>
              <a:buChar char="-"/>
            </a:pPr>
            <a:endParaRPr lang="fr-FR" sz="2800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4582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9605" y="466965"/>
            <a:ext cx="7010400" cy="823151"/>
          </a:xfrm>
        </p:spPr>
        <p:txBody>
          <a:bodyPr/>
          <a:lstStyle/>
          <a:p>
            <a:pPr algn="ctr"/>
            <a:r>
              <a:rPr lang="fr-FR" dirty="0"/>
              <a:t>Les horaires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FD89F800-D84A-4A43-8113-FBD153DCE6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B8944A-25D1-4D2B-BE99-388E95D2C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062" y="1431092"/>
            <a:ext cx="8497486" cy="523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758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267" y="233300"/>
            <a:ext cx="7010400" cy="823151"/>
          </a:xfrm>
        </p:spPr>
        <p:txBody>
          <a:bodyPr/>
          <a:lstStyle/>
          <a:p>
            <a:pPr algn="ctr"/>
            <a:r>
              <a:rPr lang="fr-FR" dirty="0"/>
              <a:t>Les langues vivantes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50CF36A1-3643-40FE-8137-57CB9780D9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50C3B55-E9F3-49F1-9BE9-E35590EC9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883" y="1885734"/>
            <a:ext cx="6573167" cy="308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892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266" y="233300"/>
            <a:ext cx="7360521" cy="823151"/>
          </a:xfrm>
        </p:spPr>
        <p:txBody>
          <a:bodyPr/>
          <a:lstStyle/>
          <a:p>
            <a:pPr algn="ctr"/>
            <a:r>
              <a:rPr lang="fr-FR" dirty="0"/>
              <a:t>Les classes spécifiques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15C7DAAF-9EC7-47DC-8397-0F77FDCB02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3DED1A9-C99D-4097-A321-527CD94CA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682" y="2328709"/>
            <a:ext cx="6544588" cy="220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99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267" y="233300"/>
            <a:ext cx="7010400" cy="823151"/>
          </a:xfrm>
        </p:spPr>
        <p:txBody>
          <a:bodyPr/>
          <a:lstStyle/>
          <a:p>
            <a:pPr algn="ctr"/>
            <a:r>
              <a:rPr lang="fr-FR" dirty="0"/>
              <a:t>Les options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15C7DAAF-9EC7-47DC-8397-0F77FDCB02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6D1ABA3-E0F1-4D3D-BB88-BB19C670F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153" y="1201270"/>
            <a:ext cx="6857339" cy="565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309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4428" y="816589"/>
            <a:ext cx="7010400" cy="823151"/>
          </a:xfrm>
        </p:spPr>
        <p:txBody>
          <a:bodyPr/>
          <a:lstStyle/>
          <a:p>
            <a:pPr algn="ctr"/>
            <a:r>
              <a:rPr lang="fr-FR" dirty="0"/>
              <a:t>Les évaluations nationales de 2</a:t>
            </a:r>
            <a:r>
              <a:rPr lang="fr-FR" baseline="30000" dirty="0"/>
              <a:t>nde</a:t>
            </a:r>
            <a:r>
              <a:rPr lang="fr-FR" dirty="0"/>
              <a:t>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09ED8E-D9BE-4599-BB9F-31452B7AE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226" y="1872906"/>
            <a:ext cx="8017933" cy="4241023"/>
          </a:xfrm>
        </p:spPr>
        <p:txBody>
          <a:bodyPr>
            <a:normAutofit/>
          </a:bodyPr>
          <a:lstStyle/>
          <a:p>
            <a:pPr algn="l"/>
            <a:r>
              <a:rPr lang="fr-FR" sz="2800" dirty="0"/>
              <a:t>Concernent tous les élèves de France</a:t>
            </a:r>
          </a:p>
          <a:p>
            <a:pPr algn="l"/>
            <a:r>
              <a:rPr lang="fr-FR" sz="2800" dirty="0"/>
              <a:t>	Français et mathématiques</a:t>
            </a:r>
          </a:p>
          <a:p>
            <a:pPr algn="l"/>
            <a:r>
              <a:rPr lang="fr-FR" sz="2800" dirty="0"/>
              <a:t>	Repérage des lycéens fragiles pour mieux les aider dans le cadre de l’accompagnement personnalisé</a:t>
            </a:r>
          </a:p>
          <a:p>
            <a:pPr algn="l"/>
            <a:r>
              <a:rPr lang="fr-FR" sz="2800" dirty="0"/>
              <a:t>		Soutien, renforcement</a:t>
            </a:r>
          </a:p>
          <a:p>
            <a:pPr algn="l"/>
            <a:r>
              <a:rPr lang="fr-FR" sz="2800" dirty="0"/>
              <a:t>		Approfondissement</a:t>
            </a:r>
          </a:p>
          <a:p>
            <a:pPr algn="l"/>
            <a:r>
              <a:rPr lang="fr-FR" sz="2800" dirty="0"/>
              <a:t>		Travail sur le projet personnel</a:t>
            </a:r>
          </a:p>
          <a:p>
            <a:pPr marL="457200" indent="-457200" algn="l">
              <a:buFontTx/>
              <a:buChar char="-"/>
            </a:pPr>
            <a:endParaRPr lang="fr-FR" sz="2800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1769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6522" y="405014"/>
            <a:ext cx="7010400" cy="823151"/>
          </a:xfrm>
        </p:spPr>
        <p:txBody>
          <a:bodyPr/>
          <a:lstStyle/>
          <a:p>
            <a:pPr algn="ctr"/>
            <a:r>
              <a:rPr lang="fr-FR" dirty="0"/>
              <a:t>L’orientation en 1</a:t>
            </a:r>
            <a:r>
              <a:rPr lang="fr-FR" baseline="30000" dirty="0"/>
              <a:t>e</a:t>
            </a:r>
            <a:r>
              <a:rPr lang="fr-FR" dirty="0"/>
              <a:t>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09ED8E-D9BE-4599-BB9F-31452B7AE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226" y="1720506"/>
            <a:ext cx="8513974" cy="4662365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fr-FR" sz="2800" dirty="0"/>
              <a:t>Concerne </a:t>
            </a:r>
            <a:r>
              <a:rPr lang="fr-FR" sz="2800" u="sng" dirty="0"/>
              <a:t>tous</a:t>
            </a:r>
            <a:r>
              <a:rPr lang="fr-FR" sz="2800" dirty="0"/>
              <a:t> les élèves de 2</a:t>
            </a:r>
            <a:r>
              <a:rPr lang="fr-FR" sz="2800" baseline="30000" dirty="0"/>
              <a:t>nde</a:t>
            </a:r>
            <a:r>
              <a:rPr lang="fr-FR" sz="2800" dirty="0"/>
              <a:t> GT</a:t>
            </a:r>
          </a:p>
          <a:p>
            <a:pPr algn="l"/>
            <a:r>
              <a:rPr lang="fr-FR" sz="2800" u="sng" dirty="0"/>
              <a:t>3 voies</a:t>
            </a:r>
          </a:p>
          <a:p>
            <a:pPr algn="l"/>
            <a:r>
              <a:rPr lang="fr-FR" sz="2800" dirty="0"/>
              <a:t>	</a:t>
            </a:r>
            <a:r>
              <a:rPr lang="fr-FR" sz="2800" u="sng" dirty="0"/>
              <a:t>Voie générale</a:t>
            </a:r>
          </a:p>
          <a:p>
            <a:pPr algn="l"/>
            <a:r>
              <a:rPr lang="fr-FR" sz="2800" dirty="0"/>
              <a:t>		Choix de 3 spécialités après recommandations du conseil de classe</a:t>
            </a:r>
          </a:p>
          <a:p>
            <a:pPr algn="l"/>
            <a:r>
              <a:rPr lang="fr-FR" sz="2800" dirty="0"/>
              <a:t>	</a:t>
            </a:r>
            <a:r>
              <a:rPr lang="fr-FR" sz="2800" u="sng" dirty="0"/>
              <a:t>Voie technologique</a:t>
            </a:r>
          </a:p>
          <a:p>
            <a:pPr algn="l"/>
            <a:r>
              <a:rPr lang="fr-FR" sz="2800" dirty="0"/>
              <a:t>		Choix d’une filière </a:t>
            </a:r>
          </a:p>
          <a:p>
            <a:pPr algn="l"/>
            <a:r>
              <a:rPr lang="fr-FR" sz="2800" dirty="0"/>
              <a:t>	</a:t>
            </a:r>
            <a:r>
              <a:rPr lang="fr-FR" sz="2800" u="sng" dirty="0"/>
              <a:t>Voie professionnelle</a:t>
            </a:r>
          </a:p>
          <a:p>
            <a:pPr algn="l"/>
            <a:r>
              <a:rPr lang="fr-FR" sz="2800" dirty="0"/>
              <a:t>		Réorientation</a:t>
            </a:r>
          </a:p>
          <a:p>
            <a:pPr algn="l"/>
            <a:r>
              <a:rPr lang="fr-FR" sz="2800" dirty="0"/>
              <a:t>		À la demande des familles</a:t>
            </a:r>
          </a:p>
          <a:p>
            <a:pPr algn="l"/>
            <a:r>
              <a:rPr lang="fr-FR" sz="2800" dirty="0"/>
              <a:t>			En 2</a:t>
            </a:r>
            <a:r>
              <a:rPr lang="fr-FR" sz="2800" baseline="30000" dirty="0"/>
              <a:t>nde</a:t>
            </a:r>
            <a:r>
              <a:rPr lang="fr-FR" sz="2800" dirty="0"/>
              <a:t> Pro (avec avantage laissé aux collégiens)</a:t>
            </a:r>
          </a:p>
          <a:p>
            <a:pPr algn="l"/>
            <a:r>
              <a:rPr lang="fr-FR" sz="2400" dirty="0"/>
              <a:t>			</a:t>
            </a:r>
            <a:r>
              <a:rPr lang="fr-FR" sz="2900" dirty="0"/>
              <a:t>En 1</a:t>
            </a:r>
            <a:r>
              <a:rPr lang="fr-FR" sz="2900" baseline="30000" dirty="0"/>
              <a:t>e</a:t>
            </a:r>
            <a:r>
              <a:rPr lang="fr-FR" sz="2900" dirty="0"/>
              <a:t> Pro (selon les places disponibles)</a:t>
            </a:r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2363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6522" y="405014"/>
            <a:ext cx="7010400" cy="823151"/>
          </a:xfrm>
        </p:spPr>
        <p:txBody>
          <a:bodyPr/>
          <a:lstStyle/>
          <a:p>
            <a:pPr algn="ctr"/>
            <a:r>
              <a:rPr lang="fr-FR" dirty="0"/>
              <a:t>La 1</a:t>
            </a:r>
            <a:r>
              <a:rPr lang="fr-FR" baseline="30000" dirty="0"/>
              <a:t>e</a:t>
            </a:r>
            <a:r>
              <a:rPr lang="fr-FR" dirty="0"/>
              <a:t> générale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09ED8E-D9BE-4599-BB9F-31452B7AE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226" y="1720506"/>
            <a:ext cx="8017933" cy="3756929"/>
          </a:xfrm>
        </p:spPr>
        <p:txBody>
          <a:bodyPr>
            <a:normAutofit/>
          </a:bodyPr>
          <a:lstStyle/>
          <a:p>
            <a:pPr algn="l"/>
            <a:r>
              <a:rPr lang="fr-FR" sz="2800" dirty="0"/>
              <a:t>Les enseignements communs</a:t>
            </a:r>
          </a:p>
          <a:p>
            <a:pPr marL="914400" lvl="1" indent="-457200" algn="l">
              <a:buFontTx/>
              <a:buChar char="-"/>
            </a:pPr>
            <a:endParaRPr lang="fr-FR" sz="2600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FD497A8-4AB6-495A-A41D-C6B70ABBC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627" y="2464268"/>
            <a:ext cx="8383588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0662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6522" y="405014"/>
            <a:ext cx="7010400" cy="823151"/>
          </a:xfrm>
        </p:spPr>
        <p:txBody>
          <a:bodyPr/>
          <a:lstStyle/>
          <a:p>
            <a:pPr algn="ctr"/>
            <a:r>
              <a:rPr lang="fr-FR" dirty="0"/>
              <a:t>La 1</a:t>
            </a:r>
            <a:r>
              <a:rPr lang="fr-FR" baseline="30000" dirty="0"/>
              <a:t>e</a:t>
            </a:r>
            <a:r>
              <a:rPr lang="fr-FR" dirty="0"/>
              <a:t> générale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09ED8E-D9BE-4599-BB9F-31452B7AE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226" y="1720506"/>
            <a:ext cx="8017933" cy="3756929"/>
          </a:xfrm>
        </p:spPr>
        <p:txBody>
          <a:bodyPr>
            <a:normAutofit/>
          </a:bodyPr>
          <a:lstStyle/>
          <a:p>
            <a:pPr algn="l"/>
            <a:r>
              <a:rPr lang="fr-FR" sz="2800" dirty="0"/>
              <a:t>Les enseignements de spécialité</a:t>
            </a:r>
          </a:p>
          <a:p>
            <a:pPr algn="l"/>
            <a:r>
              <a:rPr lang="fr-FR" sz="2800" dirty="0"/>
              <a:t>	3 en 1</a:t>
            </a:r>
            <a:r>
              <a:rPr lang="fr-FR" sz="2800" baseline="30000" dirty="0"/>
              <a:t>e</a:t>
            </a:r>
            <a:r>
              <a:rPr lang="fr-FR" sz="2800" dirty="0"/>
              <a:t> (4 heures par spécialité)</a:t>
            </a:r>
          </a:p>
          <a:p>
            <a:pPr algn="l"/>
            <a:r>
              <a:rPr lang="fr-FR" sz="2800" dirty="0"/>
              <a:t>	2 en </a:t>
            </a:r>
            <a:r>
              <a:rPr lang="fr-FR" sz="2800" dirty="0" err="1"/>
              <a:t>Tle</a:t>
            </a:r>
            <a:r>
              <a:rPr lang="fr-FR" sz="2800" dirty="0"/>
              <a:t> (6 heures par spécialité)</a:t>
            </a:r>
            <a:endParaRPr lang="fr-FR" sz="2600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1718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612" y="295834"/>
            <a:ext cx="8597153" cy="894479"/>
          </a:xfrm>
        </p:spPr>
        <p:txBody>
          <a:bodyPr/>
          <a:lstStyle/>
          <a:p>
            <a:pPr algn="ctr"/>
            <a:r>
              <a:rPr lang="fr-FR" dirty="0"/>
              <a:t>La 1</a:t>
            </a:r>
            <a:r>
              <a:rPr lang="fr-FR" baseline="30000" dirty="0"/>
              <a:t>e</a:t>
            </a:r>
            <a:r>
              <a:rPr lang="fr-FR" dirty="0"/>
              <a:t> générale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09ED8E-D9BE-4599-BB9F-31452B7AE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0221" y="1335741"/>
            <a:ext cx="8017933" cy="5316071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fr-FR" sz="2800" dirty="0"/>
              <a:t>Spécialités proposées </a:t>
            </a:r>
          </a:p>
          <a:p>
            <a:pPr algn="l"/>
            <a:r>
              <a:rPr lang="fr-FR" sz="2800" dirty="0"/>
              <a:t>	Mathématiques</a:t>
            </a:r>
          </a:p>
          <a:p>
            <a:pPr algn="l"/>
            <a:r>
              <a:rPr lang="fr-FR" sz="2800" dirty="0"/>
              <a:t>	Physique-chimie</a:t>
            </a:r>
          </a:p>
          <a:p>
            <a:pPr algn="l"/>
            <a:r>
              <a:rPr lang="fr-FR" sz="2800" dirty="0"/>
              <a:t>	Sciences de la vie et de la Terre</a:t>
            </a:r>
          </a:p>
          <a:p>
            <a:pPr algn="l"/>
            <a:r>
              <a:rPr lang="fr-FR" sz="2800" dirty="0"/>
              <a:t>	Sciences économiques et sociales</a:t>
            </a:r>
          </a:p>
          <a:p>
            <a:pPr algn="l"/>
            <a:r>
              <a:rPr lang="fr-FR" sz="2800" dirty="0"/>
              <a:t>	Histoire géographie, géopolitique et Sciences politiques</a:t>
            </a:r>
          </a:p>
          <a:p>
            <a:pPr algn="l"/>
            <a:r>
              <a:rPr lang="fr-FR" sz="2800" dirty="0"/>
              <a:t>	Langues et culture européennes (anglais et espagnol)</a:t>
            </a:r>
          </a:p>
          <a:p>
            <a:pPr algn="l"/>
            <a:r>
              <a:rPr lang="fr-FR" sz="2800" dirty="0"/>
              <a:t>	Humanités, littérature et philosophie</a:t>
            </a:r>
          </a:p>
          <a:p>
            <a:pPr algn="l"/>
            <a:r>
              <a:rPr lang="fr-FR" sz="2800" dirty="0"/>
              <a:t>	Numérique et sciences informatiques</a:t>
            </a:r>
          </a:p>
          <a:p>
            <a:pPr algn="l"/>
            <a:r>
              <a:rPr lang="fr-FR" sz="2800" dirty="0"/>
              <a:t>	Education physique, pratique et culture sportive</a:t>
            </a:r>
          </a:p>
          <a:p>
            <a:pPr algn="l"/>
            <a:r>
              <a:rPr lang="fr-FR" sz="2800" dirty="0"/>
              <a:t>	</a:t>
            </a:r>
            <a:r>
              <a:rPr lang="fr-FR" altLang="fr-FR" sz="2800" dirty="0"/>
              <a:t>Sciences de l’ingénieur</a:t>
            </a:r>
          </a:p>
          <a:p>
            <a:pPr algn="l"/>
            <a:r>
              <a:rPr lang="fr-FR" altLang="fr-FR" sz="2800" dirty="0"/>
              <a:t>	Arts (plastiques, du cirque, musique, théâtre, cinéma-audiovisuel, danse, histoire des arts)</a:t>
            </a:r>
          </a:p>
          <a:p>
            <a:pPr algn="l"/>
            <a:r>
              <a:rPr lang="fr-FR" altLang="fr-FR" sz="2800" dirty="0"/>
              <a:t>	Biologie – écologie (lycées agricoles)</a:t>
            </a:r>
            <a:endParaRPr lang="fr-FR" sz="2800" dirty="0"/>
          </a:p>
          <a:p>
            <a:pPr algn="l"/>
            <a:endParaRPr lang="fr-FR" sz="2800" dirty="0"/>
          </a:p>
          <a:p>
            <a:pPr algn="l"/>
            <a:endParaRPr lang="fr-FR" sz="2800" dirty="0"/>
          </a:p>
          <a:p>
            <a:pPr marL="457200" indent="-457200" algn="l">
              <a:buFontTx/>
              <a:buChar char="-"/>
            </a:pPr>
            <a:endParaRPr lang="fr-FR" sz="2800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4344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612" y="295834"/>
            <a:ext cx="8597153" cy="894479"/>
          </a:xfrm>
        </p:spPr>
        <p:txBody>
          <a:bodyPr/>
          <a:lstStyle/>
          <a:p>
            <a:pPr algn="ctr"/>
            <a:r>
              <a:rPr lang="fr-FR" dirty="0"/>
              <a:t>La 1</a:t>
            </a:r>
            <a:r>
              <a:rPr lang="fr-FR" baseline="30000" dirty="0"/>
              <a:t>e</a:t>
            </a:r>
            <a:r>
              <a:rPr lang="fr-FR" dirty="0"/>
              <a:t> générale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09ED8E-D9BE-4599-BB9F-31452B7AE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0221" y="1335741"/>
            <a:ext cx="8017933" cy="5316071"/>
          </a:xfrm>
        </p:spPr>
        <p:txBody>
          <a:bodyPr>
            <a:normAutofit/>
          </a:bodyPr>
          <a:lstStyle/>
          <a:p>
            <a:pPr algn="l"/>
            <a:endParaRPr lang="fr-FR" sz="2800" dirty="0"/>
          </a:p>
          <a:p>
            <a:pPr algn="l"/>
            <a:endParaRPr lang="fr-FR" sz="2800" dirty="0"/>
          </a:p>
          <a:p>
            <a:pPr marL="457200" indent="-457200" algn="l">
              <a:buFontTx/>
              <a:buChar char="-"/>
            </a:pPr>
            <a:endParaRPr lang="fr-FR" sz="2800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C2A4C12-8138-4F87-B0E0-641587DCF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765" y="0"/>
            <a:ext cx="64131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864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365" y="279400"/>
            <a:ext cx="8597153" cy="795867"/>
          </a:xfrm>
        </p:spPr>
        <p:txBody>
          <a:bodyPr/>
          <a:lstStyle/>
          <a:p>
            <a:pPr algn="ctr"/>
            <a:r>
              <a:rPr lang="fr-FR" dirty="0"/>
              <a:t>La 1</a:t>
            </a:r>
            <a:r>
              <a:rPr lang="fr-FR" baseline="30000" dirty="0"/>
              <a:t>e</a:t>
            </a:r>
            <a:r>
              <a:rPr lang="fr-FR" dirty="0"/>
              <a:t> générale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09ED8E-D9BE-4599-BB9F-31452B7AE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6238" y="1627870"/>
            <a:ext cx="8017933" cy="4221101"/>
          </a:xfrm>
        </p:spPr>
        <p:txBody>
          <a:bodyPr>
            <a:normAutofit/>
          </a:bodyPr>
          <a:lstStyle/>
          <a:p>
            <a:pPr algn="l"/>
            <a:r>
              <a:rPr lang="fr-FR" sz="2800" dirty="0"/>
              <a:t>Les enseignements optionnels</a:t>
            </a:r>
          </a:p>
          <a:p>
            <a:pPr algn="l"/>
            <a:r>
              <a:rPr lang="fr-FR" sz="2800" dirty="0"/>
              <a:t>	Langue vivante C</a:t>
            </a:r>
          </a:p>
          <a:p>
            <a:pPr algn="l"/>
            <a:r>
              <a:rPr lang="fr-FR" sz="2800" dirty="0"/>
              <a:t>	Langue et culture de l’antiquité</a:t>
            </a:r>
          </a:p>
          <a:p>
            <a:pPr algn="l"/>
            <a:r>
              <a:rPr lang="fr-FR" sz="2800" dirty="0"/>
              <a:t>	</a:t>
            </a:r>
            <a:r>
              <a:rPr lang="fr-FR" altLang="fr-FR" sz="2900" dirty="0"/>
              <a:t>Arts</a:t>
            </a:r>
          </a:p>
          <a:p>
            <a:pPr algn="l"/>
            <a:r>
              <a:rPr lang="fr-FR" altLang="fr-FR" sz="2900" dirty="0"/>
              <a:t>	Langue des signes française</a:t>
            </a:r>
          </a:p>
          <a:p>
            <a:pPr algn="l"/>
            <a:r>
              <a:rPr lang="fr-FR" altLang="fr-FR" sz="2900" dirty="0"/>
              <a:t>	Éducation physique et sportive</a:t>
            </a:r>
          </a:p>
          <a:p>
            <a:pPr algn="l"/>
            <a:r>
              <a:rPr lang="fr-FR" altLang="fr-FR" sz="2900" i="1" dirty="0"/>
              <a:t>		</a:t>
            </a:r>
          </a:p>
          <a:p>
            <a:pPr algn="l"/>
            <a:endParaRPr lang="fr-FR" sz="2800" dirty="0"/>
          </a:p>
          <a:p>
            <a:pPr algn="l"/>
            <a:endParaRPr lang="fr-FR" sz="2800" dirty="0"/>
          </a:p>
          <a:p>
            <a:pPr marL="457200" indent="-457200" algn="l">
              <a:buFontTx/>
              <a:buChar char="-"/>
            </a:pPr>
            <a:endParaRPr lang="fr-FR" sz="2800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3803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365" y="279400"/>
            <a:ext cx="8597153" cy="795867"/>
          </a:xfrm>
        </p:spPr>
        <p:txBody>
          <a:bodyPr/>
          <a:lstStyle/>
          <a:p>
            <a:pPr algn="ctr"/>
            <a:r>
              <a:rPr lang="fr-FR" dirty="0"/>
              <a:t>La 1</a:t>
            </a:r>
            <a:r>
              <a:rPr lang="fr-FR" baseline="30000" dirty="0"/>
              <a:t>e</a:t>
            </a:r>
            <a:r>
              <a:rPr lang="fr-FR" dirty="0"/>
              <a:t> générale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09ED8E-D9BE-4599-BB9F-31452B7AE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6238" y="1627870"/>
            <a:ext cx="8017933" cy="4221101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fr-FR" sz="2800" dirty="0"/>
              <a:t>Des enseignements optionnels supplémentaires en Terminale</a:t>
            </a:r>
          </a:p>
          <a:p>
            <a:pPr algn="l"/>
            <a:r>
              <a:rPr lang="fr-FR" sz="2800" dirty="0"/>
              <a:t>	Droits et grands enjeux du monde contemporain</a:t>
            </a:r>
            <a:endParaRPr lang="fr-FR" sz="2800" i="1" dirty="0"/>
          </a:p>
          <a:p>
            <a:pPr algn="l"/>
            <a:r>
              <a:rPr lang="fr-FR" sz="2800" dirty="0"/>
              <a:t>	Maths expertes</a:t>
            </a:r>
          </a:p>
          <a:p>
            <a:pPr algn="l"/>
            <a:r>
              <a:rPr lang="fr-FR" sz="2800" dirty="0"/>
              <a:t>		Si spécialité maths suivie</a:t>
            </a:r>
          </a:p>
          <a:p>
            <a:pPr algn="l"/>
            <a:r>
              <a:rPr lang="fr-FR" sz="2800" dirty="0"/>
              <a:t>	Maths complémentaires</a:t>
            </a:r>
          </a:p>
          <a:p>
            <a:pPr algn="l"/>
            <a:r>
              <a:rPr lang="fr-FR" sz="2800" dirty="0"/>
              <a:t>		Si spé maths non suivie</a:t>
            </a:r>
          </a:p>
          <a:p>
            <a:pPr algn="l"/>
            <a:r>
              <a:rPr lang="fr-FR" sz="2800" dirty="0"/>
              <a:t>		</a:t>
            </a:r>
            <a:r>
              <a:rPr lang="fr-FR" altLang="fr-FR" sz="2800" i="1" dirty="0"/>
              <a:t>	</a:t>
            </a:r>
          </a:p>
          <a:p>
            <a:pPr algn="l"/>
            <a:r>
              <a:rPr lang="fr-FR" altLang="fr-FR" sz="2900" dirty="0"/>
              <a:t>Des options locales</a:t>
            </a:r>
          </a:p>
          <a:p>
            <a:pPr algn="l"/>
            <a:r>
              <a:rPr lang="fr-FR" altLang="fr-FR" sz="2900" i="1" dirty="0"/>
              <a:t>	</a:t>
            </a:r>
            <a:r>
              <a:rPr lang="fr-FR" altLang="fr-FR" sz="2900" dirty="0"/>
              <a:t>Préparation à l’entrée en Institut d’études politiques (avec Sciences Po Bordeaux) par exemple</a:t>
            </a:r>
            <a:r>
              <a:rPr lang="fr-FR" altLang="fr-FR" sz="2900" i="1" dirty="0"/>
              <a:t>		</a:t>
            </a:r>
          </a:p>
          <a:p>
            <a:pPr algn="l"/>
            <a:endParaRPr lang="fr-FR" sz="2800" dirty="0"/>
          </a:p>
          <a:p>
            <a:pPr algn="l"/>
            <a:endParaRPr lang="fr-FR" sz="2800" dirty="0"/>
          </a:p>
          <a:p>
            <a:pPr marL="457200" indent="-457200" algn="l">
              <a:buFontTx/>
              <a:buChar char="-"/>
            </a:pPr>
            <a:endParaRPr lang="fr-FR" sz="2800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274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365" y="279400"/>
            <a:ext cx="8597153" cy="795867"/>
          </a:xfrm>
        </p:spPr>
        <p:txBody>
          <a:bodyPr/>
          <a:lstStyle/>
          <a:p>
            <a:pPr algn="ctr"/>
            <a:r>
              <a:rPr lang="fr-FR" dirty="0"/>
              <a:t>La 1</a:t>
            </a:r>
            <a:r>
              <a:rPr lang="fr-FR" baseline="30000" dirty="0"/>
              <a:t>e</a:t>
            </a:r>
            <a:r>
              <a:rPr lang="fr-FR" dirty="0"/>
              <a:t> technologique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09ED8E-D9BE-4599-BB9F-31452B7AE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6238" y="1627870"/>
            <a:ext cx="8017933" cy="4647424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fr-FR" sz="3600" dirty="0"/>
              <a:t>Les filières technologiques proposées </a:t>
            </a:r>
          </a:p>
          <a:p>
            <a:pPr algn="l"/>
            <a:r>
              <a:rPr lang="fr-FR" altLang="fr-FR" sz="3600" dirty="0"/>
              <a:t>	ST2S : Sciences et technologies de la santé et du social </a:t>
            </a:r>
          </a:p>
          <a:p>
            <a:pPr algn="l"/>
            <a:r>
              <a:rPr lang="fr-FR" altLang="fr-FR" sz="3600" dirty="0"/>
              <a:t>	STL : Sciences et technologies de laboratoire </a:t>
            </a:r>
          </a:p>
          <a:p>
            <a:pPr lvl="1" algn="l"/>
            <a:r>
              <a:rPr lang="fr-FR" altLang="fr-FR" sz="3600" dirty="0"/>
              <a:t>STD2A : Sciences et technologies du design et des arts appliqués</a:t>
            </a:r>
          </a:p>
          <a:p>
            <a:pPr lvl="1" algn="l"/>
            <a:r>
              <a:rPr lang="fr-FR" altLang="fr-FR" sz="3600" dirty="0"/>
              <a:t>STI2D : Sciences et technologies de l’industrie et du développement durable</a:t>
            </a:r>
          </a:p>
          <a:p>
            <a:pPr lvl="1" algn="l"/>
            <a:r>
              <a:rPr lang="fr-FR" altLang="fr-FR" sz="3600" dirty="0"/>
              <a:t>STMG : Sciences et technologies du management et de la gestion</a:t>
            </a:r>
          </a:p>
          <a:p>
            <a:pPr lvl="1" algn="l"/>
            <a:r>
              <a:rPr lang="fr-FR" altLang="fr-FR" sz="3600" dirty="0"/>
              <a:t>STHR : Sciences et technologies de l’hôtellerie et de la restauration</a:t>
            </a:r>
          </a:p>
          <a:p>
            <a:pPr lvl="1" algn="l"/>
            <a:r>
              <a:rPr lang="fr-FR" altLang="fr-FR" sz="3600" dirty="0"/>
              <a:t>S2TMD : Sciences et techniques du théâtre, de la musique et de la danse</a:t>
            </a:r>
          </a:p>
          <a:p>
            <a:pPr lvl="1" algn="l"/>
            <a:r>
              <a:rPr lang="fr-FR" altLang="fr-FR" sz="3600" dirty="0"/>
              <a:t>STAV : Sciences et technologies de l’agronomie et du vivant </a:t>
            </a:r>
            <a:r>
              <a:rPr lang="fr-FR" altLang="fr-FR" sz="3600" dirty="0">
                <a:cs typeface="Calibri" panose="020F0502020204030204" pitchFamily="34" charset="0"/>
              </a:rPr>
              <a:t>(dans les lycées agricoles uniquement)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759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365" y="279400"/>
            <a:ext cx="8597153" cy="795867"/>
          </a:xfrm>
        </p:spPr>
        <p:txBody>
          <a:bodyPr/>
          <a:lstStyle/>
          <a:p>
            <a:pPr algn="ctr"/>
            <a:r>
              <a:rPr lang="fr-FR" dirty="0"/>
              <a:t>La 1</a:t>
            </a:r>
            <a:r>
              <a:rPr lang="fr-FR" baseline="30000" dirty="0"/>
              <a:t>e</a:t>
            </a:r>
            <a:r>
              <a:rPr lang="fr-FR" dirty="0"/>
              <a:t> technologique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9EAC3B46-2591-4EEB-B457-B7A2A4FB40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BE1A607-E317-43F1-9657-2E4A83B7A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185" y="1553102"/>
            <a:ext cx="6525536" cy="448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1453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365" y="279400"/>
            <a:ext cx="8597153" cy="795867"/>
          </a:xfrm>
        </p:spPr>
        <p:txBody>
          <a:bodyPr/>
          <a:lstStyle/>
          <a:p>
            <a:pPr algn="ctr"/>
            <a:r>
              <a:rPr lang="fr-FR" dirty="0"/>
              <a:t>La 1</a:t>
            </a:r>
            <a:r>
              <a:rPr lang="fr-FR" baseline="30000" dirty="0"/>
              <a:t>e</a:t>
            </a:r>
            <a:r>
              <a:rPr lang="fr-FR" dirty="0"/>
              <a:t> technologique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09ED8E-D9BE-4599-BB9F-31452B7AE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6238" y="1326776"/>
            <a:ext cx="8017933" cy="5118848"/>
          </a:xfrm>
        </p:spPr>
        <p:txBody>
          <a:bodyPr>
            <a:normAutofit fontScale="92500" lnSpcReduction="20000"/>
          </a:bodyPr>
          <a:lstStyle/>
          <a:p>
            <a:pPr lvl="1" algn="l"/>
            <a:r>
              <a:rPr lang="fr-FR" sz="2800" dirty="0"/>
              <a:t>Les enseignements communs</a:t>
            </a:r>
          </a:p>
          <a:p>
            <a:pPr lvl="1" algn="l"/>
            <a:r>
              <a:rPr lang="fr-FR" altLang="fr-FR" sz="2800" dirty="0">
                <a:cs typeface="Calibri" panose="020F0502020204030204" pitchFamily="34" charset="0"/>
              </a:rPr>
              <a:t>	</a:t>
            </a:r>
            <a:r>
              <a:rPr lang="fr-FR" altLang="fr-FR" sz="2800" dirty="0"/>
              <a:t>Français (en première) : 3h00</a:t>
            </a:r>
          </a:p>
          <a:p>
            <a:pPr lvl="1" algn="l"/>
            <a:r>
              <a:rPr lang="fr-FR" altLang="fr-FR" sz="2800" dirty="0"/>
              <a:t>	Philosophie (en Terminale) : 2h00</a:t>
            </a:r>
          </a:p>
          <a:p>
            <a:pPr lvl="1" algn="l"/>
            <a:r>
              <a:rPr lang="fr-FR" altLang="fr-FR" sz="2800" dirty="0"/>
              <a:t>	Histoire géographie : 1h30</a:t>
            </a:r>
          </a:p>
          <a:p>
            <a:pPr lvl="1" algn="l"/>
            <a:r>
              <a:rPr lang="fr-FR" altLang="fr-FR" sz="2800" dirty="0"/>
              <a:t>	Langues vivantes A et B + enseignement technologique en langue vivante : 3h00 + 1h00</a:t>
            </a:r>
          </a:p>
          <a:p>
            <a:pPr lvl="1" algn="l"/>
            <a:r>
              <a:rPr lang="fr-FR" altLang="fr-FR" sz="2800" dirty="0"/>
              <a:t>	Éducation physique et sportive : 2h00</a:t>
            </a:r>
          </a:p>
          <a:p>
            <a:pPr lvl="1" algn="l"/>
            <a:r>
              <a:rPr lang="fr-FR" altLang="fr-FR" sz="2800" dirty="0"/>
              <a:t>	Mathématiques : 3h00</a:t>
            </a:r>
          </a:p>
          <a:p>
            <a:pPr lvl="1" algn="l"/>
            <a:r>
              <a:rPr lang="fr-FR" altLang="fr-FR" sz="2800" dirty="0"/>
              <a:t>	Enseignement moral et civique : 0h30</a:t>
            </a:r>
          </a:p>
          <a:p>
            <a:pPr lvl="1" algn="l"/>
            <a:r>
              <a:rPr lang="fr-FR" altLang="fr-FR" sz="2800" dirty="0"/>
              <a:t>	Accompagnement personnalisé : 54h00 annuelles</a:t>
            </a:r>
            <a:endParaRPr lang="fr-FR" altLang="fr-FR" sz="2400" dirty="0"/>
          </a:p>
          <a:p>
            <a:pPr algn="l"/>
            <a:r>
              <a:rPr lang="fr-FR" altLang="fr-FR" sz="2900" i="1" dirty="0"/>
              <a:t>		</a:t>
            </a:r>
          </a:p>
          <a:p>
            <a:pPr algn="l"/>
            <a:endParaRPr lang="fr-FR" sz="2800" dirty="0"/>
          </a:p>
          <a:p>
            <a:pPr algn="l"/>
            <a:endParaRPr lang="fr-FR" sz="2800" dirty="0"/>
          </a:p>
          <a:p>
            <a:pPr marL="457200" indent="-457200" algn="l">
              <a:buFontTx/>
              <a:buChar char="-"/>
            </a:pPr>
            <a:endParaRPr lang="fr-FR" sz="2800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50780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365" y="279400"/>
            <a:ext cx="8597153" cy="795867"/>
          </a:xfrm>
        </p:spPr>
        <p:txBody>
          <a:bodyPr/>
          <a:lstStyle/>
          <a:p>
            <a:pPr algn="ctr"/>
            <a:r>
              <a:rPr lang="fr-FR" dirty="0"/>
              <a:t>La 1</a:t>
            </a:r>
            <a:r>
              <a:rPr lang="fr-FR" baseline="30000" dirty="0"/>
              <a:t>e</a:t>
            </a:r>
            <a:r>
              <a:rPr lang="fr-FR" dirty="0"/>
              <a:t> technologique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09ED8E-D9BE-4599-BB9F-31452B7AE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6238" y="1326776"/>
            <a:ext cx="8017933" cy="5118848"/>
          </a:xfrm>
        </p:spPr>
        <p:txBody>
          <a:bodyPr>
            <a:normAutofit/>
          </a:bodyPr>
          <a:lstStyle/>
          <a:p>
            <a:pPr lvl="1" algn="l"/>
            <a:r>
              <a:rPr lang="fr-FR" sz="2800" dirty="0"/>
              <a:t>Les enseignements de spécialité</a:t>
            </a:r>
          </a:p>
          <a:p>
            <a:pPr lvl="1" algn="l"/>
            <a:r>
              <a:rPr lang="fr-FR" altLang="fr-FR" sz="2800" dirty="0"/>
              <a:t>	Ils sont imposés aux élèves en fonction de la filière choisie</a:t>
            </a:r>
          </a:p>
          <a:p>
            <a:pPr lvl="1" algn="l"/>
            <a:r>
              <a:rPr lang="fr-FR" altLang="fr-FR" sz="2800" dirty="0"/>
              <a:t>		3 en 1</a:t>
            </a:r>
            <a:r>
              <a:rPr lang="fr-FR" altLang="fr-FR" sz="2800" baseline="30000" dirty="0"/>
              <a:t>e</a:t>
            </a:r>
            <a:endParaRPr lang="fr-FR" altLang="fr-FR" sz="2800" dirty="0"/>
          </a:p>
          <a:p>
            <a:pPr lvl="1" algn="l"/>
            <a:r>
              <a:rPr lang="fr-FR" altLang="fr-FR" sz="2800" dirty="0"/>
              <a:t>		2 en </a:t>
            </a:r>
            <a:r>
              <a:rPr lang="fr-FR" altLang="fr-FR" sz="2800" dirty="0" err="1"/>
              <a:t>Tle</a:t>
            </a:r>
            <a:endParaRPr lang="fr-FR" altLang="fr-FR" sz="2400" dirty="0"/>
          </a:p>
          <a:p>
            <a:pPr algn="l"/>
            <a:r>
              <a:rPr lang="fr-FR" altLang="fr-FR" sz="2900" i="1" dirty="0"/>
              <a:t>		</a:t>
            </a:r>
          </a:p>
          <a:p>
            <a:pPr algn="l"/>
            <a:endParaRPr lang="fr-FR" sz="2800" dirty="0"/>
          </a:p>
          <a:p>
            <a:pPr algn="l"/>
            <a:endParaRPr lang="fr-FR" sz="2800" dirty="0"/>
          </a:p>
          <a:p>
            <a:pPr marL="457200" indent="-457200" algn="l">
              <a:buFontTx/>
              <a:buChar char="-"/>
            </a:pPr>
            <a:endParaRPr lang="fr-FR" sz="2800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45996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365" y="279400"/>
            <a:ext cx="8597153" cy="795867"/>
          </a:xfrm>
        </p:spPr>
        <p:txBody>
          <a:bodyPr/>
          <a:lstStyle/>
          <a:p>
            <a:pPr algn="ctr"/>
            <a:r>
              <a:rPr lang="fr-FR" dirty="0"/>
              <a:t>La 1</a:t>
            </a:r>
            <a:r>
              <a:rPr lang="fr-FR" baseline="30000" dirty="0"/>
              <a:t>e</a:t>
            </a:r>
            <a:r>
              <a:rPr lang="fr-FR" dirty="0"/>
              <a:t> technologique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09ED8E-D9BE-4599-BB9F-31452B7AE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6238" y="1326776"/>
            <a:ext cx="8017933" cy="5118848"/>
          </a:xfrm>
        </p:spPr>
        <p:txBody>
          <a:bodyPr>
            <a:normAutofit/>
          </a:bodyPr>
          <a:lstStyle/>
          <a:p>
            <a:pPr lvl="1" algn="l"/>
            <a:r>
              <a:rPr lang="fr-FR" sz="2800" dirty="0"/>
              <a:t>Les enseignements optionnels</a:t>
            </a:r>
          </a:p>
          <a:p>
            <a:pPr lvl="1" algn="l"/>
            <a:r>
              <a:rPr lang="fr-FR" altLang="fr-FR" sz="2800" dirty="0">
                <a:cs typeface="Calibri" panose="020F0502020204030204" pitchFamily="34" charset="0"/>
              </a:rPr>
              <a:t>	Langue vivante C</a:t>
            </a:r>
          </a:p>
          <a:p>
            <a:pPr lvl="1" algn="l"/>
            <a:r>
              <a:rPr lang="fr-FR" altLang="fr-FR" sz="2800" dirty="0">
                <a:cs typeface="Calibri" panose="020F0502020204030204" pitchFamily="34" charset="0"/>
              </a:rPr>
              <a:t>	Langue des signes française</a:t>
            </a:r>
          </a:p>
          <a:p>
            <a:pPr lvl="1" algn="l"/>
            <a:r>
              <a:rPr lang="fr-FR" altLang="fr-FR" sz="2800" dirty="0">
                <a:cs typeface="Calibri" panose="020F0502020204030204" pitchFamily="34" charset="0"/>
              </a:rPr>
              <a:t>	Arts</a:t>
            </a:r>
          </a:p>
          <a:p>
            <a:pPr lvl="1" algn="l"/>
            <a:r>
              <a:rPr lang="fr-FR" altLang="fr-FR" sz="2800" dirty="0">
                <a:cs typeface="Calibri" panose="020F0502020204030204" pitchFamily="34" charset="0"/>
              </a:rPr>
              <a:t>	EPS</a:t>
            </a:r>
          </a:p>
          <a:p>
            <a:pPr lvl="1" algn="l"/>
            <a:r>
              <a:rPr lang="fr-FR" altLang="fr-FR" sz="2800" dirty="0">
                <a:cs typeface="Calibri" panose="020F0502020204030204" pitchFamily="34" charset="0"/>
              </a:rPr>
              <a:t>	DGEMC</a:t>
            </a:r>
          </a:p>
          <a:p>
            <a:pPr algn="l"/>
            <a:r>
              <a:rPr lang="fr-FR" altLang="fr-FR" sz="2900" i="1" dirty="0"/>
              <a:t>		</a:t>
            </a:r>
          </a:p>
          <a:p>
            <a:pPr algn="l"/>
            <a:endParaRPr lang="fr-FR" sz="2800" dirty="0"/>
          </a:p>
          <a:p>
            <a:pPr algn="l"/>
            <a:endParaRPr lang="fr-FR" sz="2800" dirty="0"/>
          </a:p>
          <a:p>
            <a:pPr marL="457200" indent="-457200" algn="l">
              <a:buFontTx/>
              <a:buChar char="-"/>
            </a:pPr>
            <a:endParaRPr lang="fr-FR" sz="2800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93681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365" y="279400"/>
            <a:ext cx="8597153" cy="795867"/>
          </a:xfrm>
        </p:spPr>
        <p:txBody>
          <a:bodyPr/>
          <a:lstStyle/>
          <a:p>
            <a:pPr algn="ctr"/>
            <a:r>
              <a:rPr lang="fr-FR" dirty="0"/>
              <a:t>Le Baccalauréat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09ED8E-D9BE-4599-BB9F-31452B7AE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6238" y="1326776"/>
            <a:ext cx="8017933" cy="5118848"/>
          </a:xfrm>
        </p:spPr>
        <p:txBody>
          <a:bodyPr>
            <a:normAutofit/>
          </a:bodyPr>
          <a:lstStyle/>
          <a:p>
            <a:pPr lvl="1" algn="l"/>
            <a:r>
              <a:rPr lang="fr-FR" altLang="fr-FR" sz="2800" dirty="0"/>
              <a:t>			</a:t>
            </a:r>
            <a:r>
              <a:rPr lang="fr-FR" altLang="fr-FR" sz="2900" i="1" dirty="0"/>
              <a:t>		</a:t>
            </a:r>
          </a:p>
          <a:p>
            <a:pPr algn="l"/>
            <a:endParaRPr lang="fr-FR" sz="2800" dirty="0"/>
          </a:p>
          <a:p>
            <a:pPr algn="l"/>
            <a:endParaRPr lang="fr-FR" sz="2800" dirty="0"/>
          </a:p>
          <a:p>
            <a:pPr marL="457200" indent="-457200" algn="l">
              <a:buFontTx/>
              <a:buChar char="-"/>
            </a:pPr>
            <a:endParaRPr lang="fr-FR" sz="2800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26D2CF-95B7-4934-92C3-9E1A72182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7884" y="1166433"/>
            <a:ext cx="5468113" cy="543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509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365" y="279400"/>
            <a:ext cx="8597153" cy="795867"/>
          </a:xfrm>
        </p:spPr>
        <p:txBody>
          <a:bodyPr/>
          <a:lstStyle/>
          <a:p>
            <a:pPr algn="ctr"/>
            <a:r>
              <a:rPr lang="fr-FR" dirty="0"/>
              <a:t>Journées portes ouvertes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09ED8E-D9BE-4599-BB9F-31452B7AE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6238" y="1326776"/>
            <a:ext cx="8017933" cy="5118848"/>
          </a:xfrm>
        </p:spPr>
        <p:txBody>
          <a:bodyPr>
            <a:normAutofit/>
          </a:bodyPr>
          <a:lstStyle/>
          <a:p>
            <a:pPr lvl="1" algn="l"/>
            <a:r>
              <a:rPr lang="fr-FR" altLang="fr-FR" sz="2800" dirty="0"/>
              <a:t>Jacques Monod à Lescar : samedi 31 janvier de 8h30 à 12h30</a:t>
            </a:r>
          </a:p>
          <a:p>
            <a:pPr lvl="1" algn="l"/>
            <a:r>
              <a:rPr lang="fr-FR" altLang="fr-FR" sz="2800" dirty="0"/>
              <a:t>Barthou : 28 mars de 9h00 à 12h00</a:t>
            </a:r>
          </a:p>
          <a:p>
            <a:pPr lvl="1" algn="l"/>
            <a:r>
              <a:rPr lang="fr-FR" altLang="fr-FR" sz="2800" dirty="0"/>
              <a:t>Saint-Cricq : 28 mars de 9h00 à 12h00</a:t>
            </a:r>
          </a:p>
          <a:p>
            <a:pPr lvl="1" algn="l"/>
            <a:r>
              <a:rPr lang="fr-FR" altLang="fr-FR" sz="2800" dirty="0"/>
              <a:t>Saint John Perse : 28 février de 9h00 à 12h00</a:t>
            </a:r>
          </a:p>
          <a:p>
            <a:pPr lvl="1" algn="l"/>
            <a:r>
              <a:rPr lang="fr-FR" altLang="fr-FR" sz="2800" dirty="0"/>
              <a:t>Montardon : 21 mars de 9h00 à 16h00</a:t>
            </a:r>
          </a:p>
          <a:p>
            <a:pPr lvl="1" algn="l"/>
            <a:r>
              <a:rPr lang="fr-FR" altLang="fr-FR" sz="2800" dirty="0"/>
              <a:t>Paul Rey à Nay : 14 mars de 9h00 à 12h00</a:t>
            </a:r>
            <a:endParaRPr lang="fr-FR" altLang="fr-FR" sz="2400" dirty="0"/>
          </a:p>
          <a:p>
            <a:pPr algn="l"/>
            <a:r>
              <a:rPr lang="fr-FR" altLang="fr-FR" sz="2900" i="1" dirty="0"/>
              <a:t>		</a:t>
            </a:r>
          </a:p>
          <a:p>
            <a:pPr algn="l"/>
            <a:endParaRPr lang="fr-FR" sz="2800" dirty="0"/>
          </a:p>
          <a:p>
            <a:pPr algn="l"/>
            <a:endParaRPr lang="fr-FR" sz="2800" dirty="0"/>
          </a:p>
          <a:p>
            <a:pPr marL="457200" indent="-457200" algn="l">
              <a:buFontTx/>
              <a:buChar char="-"/>
            </a:pPr>
            <a:endParaRPr lang="fr-FR" sz="2800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10787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43E9A-F257-43F3-A5FD-75107608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5335" y="2671700"/>
            <a:ext cx="7010400" cy="823151"/>
          </a:xfrm>
        </p:spPr>
        <p:txBody>
          <a:bodyPr/>
          <a:lstStyle/>
          <a:p>
            <a:pPr algn="ctr"/>
            <a:r>
              <a:rPr lang="fr-FR" dirty="0"/>
              <a:t>Échanges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882B43DB-B4AB-4C73-8664-FB477DA8EB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677013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1432</TotalTime>
  <Words>809</Words>
  <Application>Microsoft Office PowerPoint</Application>
  <PresentationFormat>Grand écran</PresentationFormat>
  <Paragraphs>169</Paragraphs>
  <Slides>24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8" baseType="lpstr">
      <vt:lpstr>Arial</vt:lpstr>
      <vt:lpstr>Trebuchet MS</vt:lpstr>
      <vt:lpstr>Wingdings 3</vt:lpstr>
      <vt:lpstr>Facette</vt:lpstr>
      <vt:lpstr>Réunion d’information  Accès en classe de 2nde GT </vt:lpstr>
      <vt:lpstr>La classe de 2nde </vt:lpstr>
      <vt:lpstr>La classe de 2nde </vt:lpstr>
      <vt:lpstr>Accès à la classe de 2nde GT</vt:lpstr>
      <vt:lpstr>Les horaires</vt:lpstr>
      <vt:lpstr>Les langues vivantes</vt:lpstr>
      <vt:lpstr>Les classes spécifiques</vt:lpstr>
      <vt:lpstr>Les options</vt:lpstr>
      <vt:lpstr>Les évaluations nationales de 2nde </vt:lpstr>
      <vt:lpstr>L’orientation en 1e </vt:lpstr>
      <vt:lpstr>La 1e générale</vt:lpstr>
      <vt:lpstr>La 1e générale</vt:lpstr>
      <vt:lpstr>La 1e générale</vt:lpstr>
      <vt:lpstr>La 1e générale</vt:lpstr>
      <vt:lpstr>La 1e générale</vt:lpstr>
      <vt:lpstr>La 1e générale</vt:lpstr>
      <vt:lpstr>La 1e technologique</vt:lpstr>
      <vt:lpstr>La 1e technologique</vt:lpstr>
      <vt:lpstr>La 1e technologique</vt:lpstr>
      <vt:lpstr>La 1e technologique</vt:lpstr>
      <vt:lpstr>La 1e technologique</vt:lpstr>
      <vt:lpstr>Le Baccalauréat</vt:lpstr>
      <vt:lpstr>Journées portes ouvertes</vt:lpstr>
      <vt:lpstr>Échanges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Évaluations PISA 2025</dc:title>
  <dc:creator>chefetab</dc:creator>
  <cp:lastModifiedBy>chefetab</cp:lastModifiedBy>
  <cp:revision>73</cp:revision>
  <cp:lastPrinted>2025-08-27T10:13:48Z</cp:lastPrinted>
  <dcterms:created xsi:type="dcterms:W3CDTF">2025-03-12T07:26:54Z</dcterms:created>
  <dcterms:modified xsi:type="dcterms:W3CDTF">2026-01-26T09:45:59Z</dcterms:modified>
</cp:coreProperties>
</file>